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51435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mic Neue" panose="020B0604020202020204" charset="0"/>
      <p:regular r:id="rId28"/>
      <p:bold r:id="rId29"/>
    </p:embeddedFont>
    <p:embeddedFont>
      <p:font typeface="Livvic" panose="020B0604020202020204" charset="0"/>
      <p:bold r:id="rId3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0" d="100"/>
          <a:sy n="70" d="100"/>
        </p:scale>
        <p:origin x="8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2227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rangejunior.com/mathematics-calculation-policies/" TargetMode="Externa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dd628d2-aa45-4bc2-b73f-0d36b07c35a7" descr="/home/forge/chalkie-production-workers-3/releases/77350765/backend/storage/app/render-specs/98763aff-a552-4c5e-bd0c-bd90419c524e/img_152d4878ec84f5f7161240fb0f4c697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260" y="742950"/>
            <a:ext cx="3657600" cy="3657600"/>
          </a:xfrm>
          <a:prstGeom prst="roundRect">
            <a:avLst>
              <a:gd name="adj" fmla="val 3750"/>
            </a:avLst>
          </a:prstGeom>
        </p:spPr>
      </p:pic>
      <p:sp>
        <p:nvSpPr>
          <p:cNvPr id="3" name="f0119c99-4ee4-444d-844e-76744f857715"/>
          <p:cNvSpPr/>
          <p:nvPr/>
        </p:nvSpPr>
        <p:spPr>
          <a:xfrm>
            <a:off x="4914900" y="1154430"/>
            <a:ext cx="382905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4320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60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Year 4 Parent Information Evening</a:t>
            </a:r>
            <a:endParaRPr lang="en-US" sz="3600" dirty="0"/>
          </a:p>
        </p:txBody>
      </p:sp>
      <p:sp>
        <p:nvSpPr>
          <p:cNvPr id="4" name="56447b91-7995-4b02-9157-41fc62b97e54"/>
          <p:cNvSpPr/>
          <p:nvPr/>
        </p:nvSpPr>
        <p:spPr>
          <a:xfrm>
            <a:off x="4914900" y="2971800"/>
            <a:ext cx="3829050" cy="7955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Grange Junior School: Academic year 2026-2027</a:t>
            </a:r>
            <a:endParaRPr lang="en-US" sz="198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22fa161-9011-45fd-8b31-f07067379a70" descr="/home/forge/chalkie-production-workers-3/releases/77350765/backend/storage/app/render-specs/98763aff-a552-4c5e-bd0c-bd90419c524e/img_328844681686c07520241941e02e00f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86150" cy="5143500"/>
          </a:xfrm>
          <a:prstGeom prst="roundRect">
            <a:avLst>
              <a:gd name="adj" fmla="val 3934"/>
            </a:avLst>
          </a:prstGeom>
        </p:spPr>
      </p:pic>
      <p:sp>
        <p:nvSpPr>
          <p:cNvPr id="3" name="cdc9c24b-d690-465e-adfd-dc59ca29168d"/>
          <p:cNvSpPr/>
          <p:nvPr/>
        </p:nvSpPr>
        <p:spPr>
          <a:xfrm>
            <a:off x="3714750" y="1725930"/>
            <a:ext cx="5143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Welcome to Year 4</a:t>
            </a:r>
            <a:endParaRPr lang="en-US" sz="3240" dirty="0"/>
          </a:p>
        </p:txBody>
      </p:sp>
      <p:sp>
        <p:nvSpPr>
          <p:cNvPr id="4" name="e4d5f7a1-a44e-4233-8c3d-5896b9189868"/>
          <p:cNvSpPr/>
          <p:nvPr/>
        </p:nvSpPr>
        <p:spPr>
          <a:xfrm>
            <a:off x="3714750" y="2400300"/>
            <a:ext cx="5143500" cy="7955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What makes Year 4 such a transformative and vibrant year for your child?</a:t>
            </a:r>
            <a:endParaRPr lang="en-US" sz="198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d567eaf-3511-4fc1-a182-bb63a62a5225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Meet the Year 4 Teaching Team</a:t>
            </a:r>
            <a:endParaRPr lang="en-US" sz="3240" dirty="0"/>
          </a:p>
        </p:txBody>
      </p:sp>
      <p:sp>
        <p:nvSpPr>
          <p:cNvPr id="4" name="124adf3f-e545-466b-a1c7-2d3cb3dfdd00"/>
          <p:cNvSpPr/>
          <p:nvPr/>
        </p:nvSpPr>
        <p:spPr>
          <a:xfrm>
            <a:off x="285750" y="845820"/>
            <a:ext cx="4572000" cy="23957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Dedicated Classroom Staff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Class 4JH: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Mrs Hill and Mrs Harman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Class 4MM: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Mr McDonagh, Mrs Chalmers, and Mrs Baker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Headteachers: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Mrs Sadler and Mrs Harris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Our collaborative team works closely together across both classes to ensure consistent, tailored pastoral and academic support.</a:t>
            </a:r>
            <a:endParaRPr lang="en-US" sz="216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AACA09-D781-4E8A-AEF2-9E06F5DCFD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805" y="1011937"/>
            <a:ext cx="1770813" cy="2811854"/>
          </a:xfrm>
          <a:prstGeom prst="rect">
            <a:avLst/>
          </a:prstGeom>
        </p:spPr>
      </p:pic>
      <p:pic>
        <p:nvPicPr>
          <p:cNvPr id="6" name="Picture 12" descr="https://primarysite-prod-sorted.s3.amazonaws.com/grange-junior-school/UploadedImage/b424e523913a4da598e7543f0a0b6c5c_1x1.jpeg">
            <a:extLst>
              <a:ext uri="{FF2B5EF4-FFF2-40B4-BE49-F238E27FC236}">
                <a16:creationId xmlns:a16="http://schemas.microsoft.com/office/drawing/2014/main" id="{538C4461-B048-4748-984E-218C838C7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132645"/>
            <a:ext cx="1694794" cy="254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7dfad5a-f792-46bd-81aa-8dfdd9459a95" descr="/home/forge/chalkie-production-workers-3/releases/77350765/backend/storage/app/render-specs/98763aff-a552-4c5e-bd0c-bd90419c524e/img_d4328781e87b3e7fbd4a107bbdfbaf5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850" y="0"/>
            <a:ext cx="3486150" cy="5143500"/>
          </a:xfrm>
          <a:prstGeom prst="roundRect">
            <a:avLst>
              <a:gd name="adj" fmla="val 3934"/>
            </a:avLst>
          </a:prstGeom>
        </p:spPr>
      </p:pic>
      <p:sp>
        <p:nvSpPr>
          <p:cNvPr id="3" name="b261e276-0e80-4744-96bb-fedbea4599a5"/>
          <p:cNvSpPr/>
          <p:nvPr/>
        </p:nvSpPr>
        <p:spPr>
          <a:xfrm>
            <a:off x="285750" y="285750"/>
            <a:ext cx="5143500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Our Dynamic Learning Journey</a:t>
            </a:r>
            <a:endParaRPr lang="en-US" sz="3240" dirty="0"/>
          </a:p>
        </p:txBody>
      </p:sp>
      <p:sp>
        <p:nvSpPr>
          <p:cNvPr id="4" name="b5ced2bb-a592-4470-8871-8f16d1e69877"/>
          <p:cNvSpPr/>
          <p:nvPr/>
        </p:nvSpPr>
        <p:spPr>
          <a:xfrm>
            <a:off x="285750" y="1451610"/>
            <a:ext cx="514350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Connected, Meaningful Topics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create half-termly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curriculum maps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linking history, science, art, and literacy. Find all maps on our Year 4 website hub.</a:t>
            </a:r>
            <a:endParaRPr lang="en-US" sz="2160" dirty="0"/>
          </a:p>
        </p:txBody>
      </p:sp>
      <p:sp>
        <p:nvSpPr>
          <p:cNvPr id="5" name="be720489-414b-4c9a-a911-05df351662fb_card"/>
          <p:cNvSpPr/>
          <p:nvPr/>
        </p:nvSpPr>
        <p:spPr>
          <a:xfrm>
            <a:off x="285750" y="3051810"/>
            <a:ext cx="5143500" cy="1568196"/>
          </a:xfrm>
          <a:prstGeom prst="roundRect">
            <a:avLst>
              <a:gd name="adj" fmla="val 5831"/>
            </a:avLst>
          </a:prstGeom>
          <a:solidFill>
            <a:srgbClr val="E6F1FB"/>
          </a:solidFill>
          <a:ln w="11430">
            <a:solidFill>
              <a:srgbClr val="0B2F50">
                <a:alpha val="20000"/>
              </a:srgbClr>
            </a:solidFill>
            <a:prstDash val="solid"/>
          </a:ln>
        </p:spPr>
      </p:sp>
      <p:sp>
        <p:nvSpPr>
          <p:cNvPr id="6" name="be720489-414b-4c9a-a911-05df351662fb_emoji"/>
          <p:cNvSpPr/>
          <p:nvPr/>
        </p:nvSpPr>
        <p:spPr>
          <a:xfrm>
            <a:off x="400050" y="320040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🧠</a:t>
            </a:r>
            <a:endParaRPr lang="en-US" sz="2160" dirty="0"/>
          </a:p>
        </p:txBody>
      </p:sp>
      <p:sp>
        <p:nvSpPr>
          <p:cNvPr id="7" name="be720489-414b-4c9a-a911-05df351662fb_text"/>
          <p:cNvSpPr/>
          <p:nvPr/>
        </p:nvSpPr>
        <p:spPr>
          <a:xfrm>
            <a:off x="765810" y="3166110"/>
            <a:ext cx="4549140" cy="13395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Remember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Curriculum overviews adapt to pupil interests and progress throughout the year.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f769429-365a-434f-85a7-7014a50c419a" descr="/home/forge/chalkie-production-workers-3/releases/77350765/backend/storage/app/render-specs/98763aff-a552-4c5e-bd0c-bd90419c524e/img_43947a46fd8f34d39765aa5fba204ec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45820"/>
            <a:ext cx="4194810" cy="2057400"/>
          </a:xfrm>
          <a:prstGeom prst="roundRect">
            <a:avLst>
              <a:gd name="adj" fmla="val 6667"/>
            </a:avLst>
          </a:prstGeom>
        </p:spPr>
      </p:pic>
      <p:pic>
        <p:nvPicPr>
          <p:cNvPr id="3" name="dd21c7ac-8e83-4094-a904-c48c7b05352e" descr="/home/forge/chalkie-production-workers-3/releases/77350765/backend/storage/app/render-specs/98763aff-a552-4c5e-bd0c-bd90419c524e/img_d3d7c01519d5c1cf8bfbfd394e4798d9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010" y="845820"/>
            <a:ext cx="419481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4" name="4f989031-7081-4439-ab8e-bb6ea907f226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Autumn 1: Tomb Raiders Showcase</a:t>
            </a:r>
            <a:endParaRPr lang="en-US" sz="3240" dirty="0"/>
          </a:p>
        </p:txBody>
      </p:sp>
      <p:sp>
        <p:nvSpPr>
          <p:cNvPr id="5" name="2d57458a-4d95-403b-8e8b-2c4ce640f947"/>
          <p:cNvSpPr/>
          <p:nvPr/>
        </p:nvSpPr>
        <p:spPr>
          <a:xfrm>
            <a:off x="285750" y="3040380"/>
            <a:ext cx="4194810" cy="23957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History &amp; Science</a:t>
            </a:r>
            <a:endParaRPr lang="en-US" sz="216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History explores pharaohs, pyramids, and Egyptian daily life, linked directly to science investigations into mixtures, solutions, and filtration.</a:t>
            </a:r>
            <a:endParaRPr lang="en-US" sz="2160" dirty="0"/>
          </a:p>
        </p:txBody>
      </p:sp>
      <p:sp>
        <p:nvSpPr>
          <p:cNvPr id="6" name="18e47e6d-b20a-4d69-b8bf-96d5eb77018b"/>
          <p:cNvSpPr/>
          <p:nvPr/>
        </p:nvSpPr>
        <p:spPr>
          <a:xfrm>
            <a:off x="4652010" y="3040380"/>
            <a:ext cx="419481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The Arts &amp; Pop-Up Museum</a:t>
            </a:r>
            <a:endParaRPr lang="en-US" sz="216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Pupils craft jewellery and Tutankhamun masks, culminating in an interactive pop-up museum in the school hall for parents and peers.</a:t>
            </a:r>
            <a:endParaRPr lang="en-US" sz="216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a733eb1-2081-4ecd-9686-5d2d3412e8d6"/>
          <p:cNvSpPr/>
          <p:nvPr/>
        </p:nvSpPr>
        <p:spPr>
          <a:xfrm>
            <a:off x="285750" y="2708910"/>
            <a:ext cx="8572500" cy="22860"/>
          </a:xfrm>
          <a:prstGeom prst="roundRect">
            <a:avLst/>
          </a:prstGeom>
          <a:solidFill>
            <a:srgbClr val="2C6E49"/>
          </a:solidFill>
          <a:ln/>
        </p:spPr>
      </p:sp>
      <p:sp>
        <p:nvSpPr>
          <p:cNvPr id="3" name="34df9c55-cb58-4ec3-8e74-519a1c7905e2"/>
          <p:cNvSpPr/>
          <p:nvPr/>
        </p:nvSpPr>
        <p:spPr>
          <a:xfrm>
            <a:off x="1680210" y="2560320"/>
            <a:ext cx="320040" cy="320040"/>
          </a:xfrm>
          <a:prstGeom prst="ellipse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4" name="2bca1d20-c269-4e5c-a0f9-4bac053254ec"/>
          <p:cNvSpPr/>
          <p:nvPr/>
        </p:nvSpPr>
        <p:spPr>
          <a:xfrm>
            <a:off x="3497580" y="2560320"/>
            <a:ext cx="320040" cy="320040"/>
          </a:xfrm>
          <a:prstGeom prst="ellipse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5" name="ffdf11cc-6e67-432f-a181-854aff562b80"/>
          <p:cNvSpPr/>
          <p:nvPr/>
        </p:nvSpPr>
        <p:spPr>
          <a:xfrm>
            <a:off x="5326380" y="2560320"/>
            <a:ext cx="320040" cy="320040"/>
          </a:xfrm>
          <a:prstGeom prst="ellipse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6" name="6e66d8bd-f9b9-4d8b-aba1-693d9882e3d7"/>
          <p:cNvSpPr/>
          <p:nvPr/>
        </p:nvSpPr>
        <p:spPr>
          <a:xfrm>
            <a:off x="7143750" y="2560320"/>
            <a:ext cx="320040" cy="320040"/>
          </a:xfrm>
          <a:prstGeom prst="ellipse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7" name="1a534aa7-5e66-44ec-a1e6-87656bc1c80e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Enriching Trips and Experiences</a:t>
            </a:r>
            <a:endParaRPr lang="en-US" sz="3240" dirty="0"/>
          </a:p>
        </p:txBody>
      </p:sp>
      <p:sp>
        <p:nvSpPr>
          <p:cNvPr id="8" name="082a4f60-c1d8-4c05-a286-ddefc8a9f3b3"/>
          <p:cNvSpPr/>
          <p:nvPr/>
        </p:nvSpPr>
        <p:spPr>
          <a:xfrm>
            <a:off x="285750" y="2948940"/>
            <a:ext cx="3108960" cy="1499616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C6E4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Autumn 2</a:t>
            </a:r>
            <a:endParaRPr lang="en-US" sz="198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Hands-on living history workshop exploring Saxon and Norse culture.</a:t>
            </a:r>
            <a:endParaRPr lang="en-US" sz="1980" dirty="0"/>
          </a:p>
        </p:txBody>
      </p:sp>
      <p:sp>
        <p:nvSpPr>
          <p:cNvPr id="9" name="71fee803-6b08-4a28-991d-d23de81bde16"/>
          <p:cNvSpPr/>
          <p:nvPr/>
        </p:nvSpPr>
        <p:spPr>
          <a:xfrm>
            <a:off x="2103120" y="1017270"/>
            <a:ext cx="3108960" cy="16459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b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C6E4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Spring Term</a:t>
            </a:r>
            <a:endParaRPr lang="en-US" sz="198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Proposed local coastal study and maritime heritage exploration.</a:t>
            </a:r>
            <a:endParaRPr lang="en-US" sz="1980" dirty="0"/>
          </a:p>
        </p:txBody>
      </p:sp>
      <p:sp>
        <p:nvSpPr>
          <p:cNvPr id="10" name="f5ab1130-096f-47f3-9f11-304db968c2b3"/>
          <p:cNvSpPr/>
          <p:nvPr/>
        </p:nvSpPr>
        <p:spPr>
          <a:xfrm>
            <a:off x="3931920" y="2948940"/>
            <a:ext cx="3108960" cy="1499616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C6E4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Summer Term</a:t>
            </a:r>
            <a:endParaRPr lang="en-US" sz="198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Fieldwork measuring freshwater flow and aquatic habitats.</a:t>
            </a:r>
            <a:endParaRPr lang="en-US" sz="1980" dirty="0"/>
          </a:p>
        </p:txBody>
      </p:sp>
      <p:sp>
        <p:nvSpPr>
          <p:cNvPr id="11" name="44a435e9-d9f1-4803-b563-6f1b3f88b086"/>
          <p:cNvSpPr/>
          <p:nvPr/>
        </p:nvSpPr>
        <p:spPr>
          <a:xfrm>
            <a:off x="5749290" y="1017270"/>
            <a:ext cx="3108960" cy="164592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b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2C6E49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Summer Term</a:t>
            </a:r>
            <a:endParaRPr lang="en-US" sz="198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Stubbington Study Centre (17</a:t>
            </a:r>
            <a:r>
              <a:rPr lang="en-US" sz="1980" baseline="300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th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– 21</a:t>
            </a:r>
            <a:r>
              <a:rPr lang="en-US" sz="1980" baseline="300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st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May)</a:t>
            </a:r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outdoor education residential stay.</a:t>
            </a:r>
            <a:endParaRPr lang="en-US" sz="198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344814f-2a47-47c2-b9e6-70a045cb87d7" descr="/home/forge/chalkie-production-workers-3/releases/77350765/backend/storage/app/render-specs/98763aff-a552-4c5e-bd0c-bd90419c524e/img_50d1485c782f679a8a236cb41342a09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d067aa97-97ce-4e87-9a6e-979e104f38be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Physical Education Timetable</a:t>
            </a:r>
            <a:endParaRPr lang="en-US" sz="3240" dirty="0"/>
          </a:p>
        </p:txBody>
      </p:sp>
      <p:sp>
        <p:nvSpPr>
          <p:cNvPr id="4" name="7602b6b2-1adc-4439-9e84-cdccbb333877"/>
          <p:cNvSpPr/>
          <p:nvPr/>
        </p:nvSpPr>
        <p:spPr>
          <a:xfrm>
            <a:off x="285750" y="845820"/>
            <a:ext cx="457200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Scheduled Days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PE lessons take place every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Tuesday and Thursday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for both 4JH and 4MM.</a:t>
            </a:r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</a:rPr>
              <a:t>Our Autumn 1 PE topics are Netball &amp; Outdoor Adventure.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Pupils arrive at school wearing their PE kit and remain in it all day.</a:t>
            </a:r>
          </a:p>
          <a:p>
            <a:pPr marL="16002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</a:rPr>
              <a:t>*Ensure suitable shoes are worn.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Ensure complete kits comply with standard school guidelines.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Water bottles are obtainable from the main office.</a:t>
            </a:r>
            <a:endParaRPr lang="en-US" sz="216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dfdc8da-f8d4-46d4-a0a6-a96c145032bb" descr="/home/forge/chalkie-production-workers-3/releases/77350765/backend/storage/app/render-specs/98763aff-a552-4c5e-bd0c-bd90419c524e/img_6f061c2caff7d21fe70d43d72205f27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486150" cy="5143500"/>
          </a:xfrm>
          <a:prstGeom prst="roundRect">
            <a:avLst>
              <a:gd name="adj" fmla="val 3934"/>
            </a:avLst>
          </a:prstGeom>
        </p:spPr>
      </p:pic>
      <p:sp>
        <p:nvSpPr>
          <p:cNvPr id="3" name="4aa9facb-4031-44c0-b953-ed5d27639ae4"/>
          <p:cNvSpPr/>
          <p:nvPr/>
        </p:nvSpPr>
        <p:spPr>
          <a:xfrm>
            <a:off x="3714750" y="342900"/>
            <a:ext cx="5143500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Physical Education Safety Protocol</a:t>
            </a:r>
            <a:endParaRPr lang="en-US" sz="3240" dirty="0"/>
          </a:p>
        </p:txBody>
      </p:sp>
      <p:sp>
        <p:nvSpPr>
          <p:cNvPr id="4" name="4b0c33f3-40bf-4973-b4b0-4510490d9029"/>
          <p:cNvSpPr/>
          <p:nvPr/>
        </p:nvSpPr>
        <p:spPr>
          <a:xfrm>
            <a:off x="3714750" y="1508760"/>
            <a:ext cx="514350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Essential Jewellery Guidance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Safety rules protect pupils during sport.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Remove earrings for all PE lessons.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If unable, tape ears at home before school.</a:t>
            </a:r>
            <a:endParaRPr lang="en-US" sz="2160" dirty="0"/>
          </a:p>
        </p:txBody>
      </p:sp>
      <p:sp>
        <p:nvSpPr>
          <p:cNvPr id="5" name="fc18a08f-d80e-4804-99f3-073e9aa36327_card"/>
          <p:cNvSpPr/>
          <p:nvPr/>
        </p:nvSpPr>
        <p:spPr>
          <a:xfrm>
            <a:off x="3714750" y="3291840"/>
            <a:ext cx="5143500" cy="1266444"/>
          </a:xfrm>
          <a:prstGeom prst="roundRect">
            <a:avLst>
              <a:gd name="adj" fmla="val 7220"/>
            </a:avLst>
          </a:prstGeom>
          <a:solidFill>
            <a:srgbClr val="FCEBEB"/>
          </a:solidFill>
          <a:ln w="11430">
            <a:solidFill>
              <a:srgbClr val="460606">
                <a:alpha val="20000"/>
              </a:srgbClr>
            </a:solidFill>
            <a:prstDash val="solid"/>
          </a:ln>
        </p:spPr>
      </p:sp>
      <p:sp>
        <p:nvSpPr>
          <p:cNvPr id="6" name="fc18a08f-d80e-4804-99f3-073e9aa36327_emoji"/>
          <p:cNvSpPr/>
          <p:nvPr/>
        </p:nvSpPr>
        <p:spPr>
          <a:xfrm>
            <a:off x="3829050" y="344043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⚠️</a:t>
            </a:r>
            <a:endParaRPr lang="en-US" sz="2160" dirty="0"/>
          </a:p>
        </p:txBody>
      </p:sp>
      <p:sp>
        <p:nvSpPr>
          <p:cNvPr id="7" name="fc18a08f-d80e-4804-99f3-073e9aa36327_text"/>
          <p:cNvSpPr/>
          <p:nvPr/>
        </p:nvSpPr>
        <p:spPr>
          <a:xfrm>
            <a:off x="4194810" y="3406140"/>
            <a:ext cx="4549140" cy="1037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4606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Watch out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4606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Staff cannot tape or remove earrings. Unprepared pupils will miss the session.</a:t>
            </a:r>
            <a:endParaRPr lang="en-US"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2ab334c-1397-485a-85e8-6847de45d79f" descr="/home/forge/chalkie-production-workers-3/releases/77350765/backend/storage/app/render-specs/98763aff-a552-4c5e-bd0c-bd90419c524e/img_6ad12fd012d4f8addc11a34d015c986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1645920"/>
            <a:ext cx="1977390" cy="1714500"/>
          </a:xfrm>
          <a:prstGeom prst="roundRect">
            <a:avLst>
              <a:gd name="adj" fmla="val 8000"/>
            </a:avLst>
          </a:prstGeom>
        </p:spPr>
      </p:pic>
      <p:pic>
        <p:nvPicPr>
          <p:cNvPr id="3" name="79209425-71f3-469a-8358-557979716939" descr="/home/forge/chalkie-production-workers-3/releases/77350765/backend/storage/app/render-specs/98763aff-a552-4c5e-bd0c-bd90419c524e/img_368dcf975f6ce502a10cbe74b634638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1740" y="960120"/>
            <a:ext cx="1977390" cy="1714500"/>
          </a:xfrm>
          <a:prstGeom prst="roundRect">
            <a:avLst>
              <a:gd name="adj" fmla="val 8000"/>
            </a:avLst>
          </a:prstGeom>
        </p:spPr>
      </p:pic>
      <p:pic>
        <p:nvPicPr>
          <p:cNvPr id="4" name="97d20bbc-67fa-4b14-b658-e5bec4576985" descr="/home/forge/chalkie-production-workers-3/releases/77350765/backend/storage/app/render-specs/98763aff-a552-4c5e-bd0c-bd90419c524e/img_e3e6110f436bad04278954f67222083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6300" y="1645920"/>
            <a:ext cx="1977390" cy="1714500"/>
          </a:xfrm>
          <a:prstGeom prst="roundRect">
            <a:avLst>
              <a:gd name="adj" fmla="val 8000"/>
            </a:avLst>
          </a:prstGeom>
        </p:spPr>
      </p:pic>
      <p:pic>
        <p:nvPicPr>
          <p:cNvPr id="5" name="72ae22a3-a59d-4a11-9497-988546101f65" descr="/home/forge/chalkie-production-workers-3/releases/77350765/backend/storage/app/render-specs/98763aff-a552-4c5e-bd0c-bd90419c524e/img_3e570b3d16478ded569b0b6835b1be0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2290" y="960120"/>
            <a:ext cx="1977390" cy="1714500"/>
          </a:xfrm>
          <a:prstGeom prst="roundRect">
            <a:avLst>
              <a:gd name="adj" fmla="val 8000"/>
            </a:avLst>
          </a:prstGeom>
        </p:spPr>
      </p:pic>
      <p:sp>
        <p:nvSpPr>
          <p:cNvPr id="6" name="c6a282cd-9aac-44f4-a0dd-db8f0a2b6e7f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School Houses and Values</a:t>
            </a:r>
            <a:endParaRPr lang="en-US" sz="3240" dirty="0"/>
          </a:p>
        </p:txBody>
      </p:sp>
      <p:sp>
        <p:nvSpPr>
          <p:cNvPr id="7" name="00869573-40d5-4654-afbe-418918c1ad8b"/>
          <p:cNvSpPr/>
          <p:nvPr/>
        </p:nvSpPr>
        <p:spPr>
          <a:xfrm>
            <a:off x="285750" y="3474720"/>
            <a:ext cx="1977390" cy="137160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Maple (Red)</a:t>
            </a:r>
            <a:r>
              <a:rPr lang="en-US" sz="18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Nurturing, mutual care, and peer empathy.</a:t>
            </a:r>
            <a:endParaRPr lang="en-US" sz="1800" dirty="0"/>
          </a:p>
        </p:txBody>
      </p:sp>
      <p:sp>
        <p:nvSpPr>
          <p:cNvPr id="8" name="3c5127f8-b516-4aa2-a1fb-1455bc9e330e"/>
          <p:cNvSpPr/>
          <p:nvPr/>
        </p:nvSpPr>
        <p:spPr>
          <a:xfrm>
            <a:off x="2491740" y="2788920"/>
            <a:ext cx="1977390" cy="18516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Sycamore (Blue)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Safety, physical well-being, and community support.</a:t>
            </a:r>
            <a:endParaRPr lang="en-US" sz="1980" dirty="0"/>
          </a:p>
        </p:txBody>
      </p:sp>
      <p:sp>
        <p:nvSpPr>
          <p:cNvPr id="9" name="8640f52a-be38-42cb-b6ae-e6a57ae51f39"/>
          <p:cNvSpPr/>
          <p:nvPr/>
        </p:nvSpPr>
        <p:spPr>
          <a:xfrm>
            <a:off x="4686300" y="3474720"/>
            <a:ext cx="1977390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1944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62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Oak (Green)</a:t>
            </a:r>
            <a:r>
              <a:rPr lang="en-US" sz="162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Academic challenge, curiosity, and high aspiration.</a:t>
            </a:r>
            <a:endParaRPr lang="en-US" sz="1620" dirty="0"/>
          </a:p>
        </p:txBody>
      </p:sp>
      <p:sp>
        <p:nvSpPr>
          <p:cNvPr id="10" name="5d6d936b-edf1-4f76-8862-38fefb76e84f"/>
          <p:cNvSpPr/>
          <p:nvPr/>
        </p:nvSpPr>
        <p:spPr>
          <a:xfrm>
            <a:off x="6892290" y="2788920"/>
            <a:ext cx="1977390" cy="18516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Willow (Yellow)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- Perseverance, resilience, and determined problem-solving.</a:t>
            </a:r>
            <a:endParaRPr lang="en-US" sz="198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25e9d67-116b-4f85-884a-dba6e8121663" descr="/home/forge/chalkie-production-workers-3/releases/77350765/backend/storage/app/render-specs/98763aff-a552-4c5e-bd0c-bd90419c524e/img_feba2333984f9f74c3e20a05643a96b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850" y="0"/>
            <a:ext cx="3486150" cy="5143500"/>
          </a:xfrm>
          <a:prstGeom prst="roundRect">
            <a:avLst>
              <a:gd name="adj" fmla="val 3934"/>
            </a:avLst>
          </a:prstGeom>
        </p:spPr>
      </p:pic>
      <p:sp>
        <p:nvSpPr>
          <p:cNvPr id="3" name="757e3eb3-c354-4402-bb75-2fc2f4a5a961"/>
          <p:cNvSpPr/>
          <p:nvPr/>
        </p:nvSpPr>
        <p:spPr>
          <a:xfrm>
            <a:off x="285750" y="342900"/>
            <a:ext cx="5143500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Multiplication Tables Check</a:t>
            </a:r>
            <a:endParaRPr lang="en-US" sz="3240" dirty="0"/>
          </a:p>
        </p:txBody>
      </p:sp>
      <p:sp>
        <p:nvSpPr>
          <p:cNvPr id="4" name="7d2b1be8-6a09-4898-8bc4-f3e035d2ba2f"/>
          <p:cNvSpPr/>
          <p:nvPr/>
        </p:nvSpPr>
        <p:spPr>
          <a:xfrm>
            <a:off x="285750" y="1508760"/>
            <a:ext cx="514350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June National Assessment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Statutory check ensures fluency up to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12 × 12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Quick recall builds maths foundations.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School assessments track progress.</a:t>
            </a:r>
            <a:endParaRPr lang="en-US" sz="2160" dirty="0"/>
          </a:p>
        </p:txBody>
      </p:sp>
      <p:sp>
        <p:nvSpPr>
          <p:cNvPr id="5" name="f7418bb0-15cb-49ab-b353-ac274de297c7_card"/>
          <p:cNvSpPr/>
          <p:nvPr/>
        </p:nvSpPr>
        <p:spPr>
          <a:xfrm>
            <a:off x="285750" y="3291840"/>
            <a:ext cx="5143500" cy="1266444"/>
          </a:xfrm>
          <a:prstGeom prst="roundRect">
            <a:avLst>
              <a:gd name="adj" fmla="val 7220"/>
            </a:avLst>
          </a:prstGeom>
          <a:solidFill>
            <a:srgbClr val="FAEFDA"/>
          </a:solidFill>
          <a:ln w="11430">
            <a:solidFill>
              <a:srgbClr val="573B06">
                <a:alpha val="20000"/>
              </a:srgbClr>
            </a:solidFill>
            <a:prstDash val="solid"/>
          </a:ln>
        </p:spPr>
      </p:sp>
      <p:sp>
        <p:nvSpPr>
          <p:cNvPr id="6" name="f7418bb0-15cb-49ab-b353-ac274de297c7_emoji"/>
          <p:cNvSpPr/>
          <p:nvPr/>
        </p:nvSpPr>
        <p:spPr>
          <a:xfrm>
            <a:off x="400050" y="344043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🔑</a:t>
            </a:r>
            <a:endParaRPr lang="en-US" sz="2160" dirty="0"/>
          </a:p>
        </p:txBody>
      </p:sp>
      <p:sp>
        <p:nvSpPr>
          <p:cNvPr id="7" name="f7418bb0-15cb-49ab-b353-ac274de297c7_text"/>
          <p:cNvSpPr/>
          <p:nvPr/>
        </p:nvSpPr>
        <p:spPr>
          <a:xfrm>
            <a:off x="765810" y="3406140"/>
            <a:ext cx="4549140" cy="1037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Key point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573B0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Find 'Times Tables Rock Stars' logins in homework books for practice.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a975641-9cbf-41f7-8a4c-fa21deeca2ed" descr="/home/forge/chalkie-production-workers-3/releases/77350765/backend/storage/app/render-specs/98763aff-a552-4c5e-bd0c-bd90419c524e/img_55c041c33b5f0a918046003b7d7638e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969e31a1-7fc2-4bfe-9121-f291691fb256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Weekly Homework Expectations</a:t>
            </a:r>
            <a:endParaRPr lang="en-US" sz="3240" dirty="0"/>
          </a:p>
        </p:txBody>
      </p:sp>
      <p:sp>
        <p:nvSpPr>
          <p:cNvPr id="4" name="0865158b-77b3-438e-996e-8708569cb0ba"/>
          <p:cNvSpPr/>
          <p:nvPr/>
        </p:nvSpPr>
        <p:spPr>
          <a:xfrm>
            <a:off x="4286250" y="845820"/>
            <a:ext cx="4572000" cy="1243584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Consistent Home Routines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Short, focused sessions aid memory.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Reading: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3x weekly (5–10 mins)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Times Tables: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3x weekly (5–10 mins)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Spellings: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3x weekly in books</a:t>
            </a:r>
            <a:endParaRPr lang="en-US" sz="2160" dirty="0"/>
          </a:p>
        </p:txBody>
      </p:sp>
      <p:sp>
        <p:nvSpPr>
          <p:cNvPr id="5" name="90b8ed5a-b5cd-48f3-8a60-8fe305201fc9_card"/>
          <p:cNvSpPr/>
          <p:nvPr/>
        </p:nvSpPr>
        <p:spPr>
          <a:xfrm>
            <a:off x="4286250" y="2994660"/>
            <a:ext cx="4572000" cy="1266444"/>
          </a:xfrm>
          <a:prstGeom prst="roundRect">
            <a:avLst>
              <a:gd name="adj" fmla="val 7220"/>
            </a:avLst>
          </a:prstGeom>
          <a:solidFill>
            <a:srgbClr val="E1F6EF"/>
          </a:solidFill>
          <a:ln w="11430">
            <a:solidFill>
              <a:srgbClr val="084D36">
                <a:alpha val="20000"/>
              </a:srgbClr>
            </a:solidFill>
            <a:prstDash val="solid"/>
          </a:ln>
        </p:spPr>
      </p:sp>
      <p:sp>
        <p:nvSpPr>
          <p:cNvPr id="6" name="90b8ed5a-b5cd-48f3-8a60-8fe305201fc9_emoji"/>
          <p:cNvSpPr/>
          <p:nvPr/>
        </p:nvSpPr>
        <p:spPr>
          <a:xfrm>
            <a:off x="4400550" y="314325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🔍</a:t>
            </a:r>
            <a:endParaRPr lang="en-US" sz="2160" dirty="0"/>
          </a:p>
        </p:txBody>
      </p:sp>
      <p:sp>
        <p:nvSpPr>
          <p:cNvPr id="7" name="90b8ed5a-b5cd-48f3-8a60-8fe305201fc9_text"/>
          <p:cNvSpPr/>
          <p:nvPr/>
        </p:nvSpPr>
        <p:spPr>
          <a:xfrm>
            <a:off x="4766310" y="3108960"/>
            <a:ext cx="3977640" cy="1037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84D36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Homework issued Fridays; due Thursdays.</a:t>
            </a:r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0a7a6ea-d44a-4250-8a2e-53e6b8f747e8" descr="/home/forge/chalkie-production-workers-3/releases/77350765/backend/storage/app/render-specs/98763aff-a552-4c5e-bd0c-bd90419c524e/img_a043a044e57d21bb7c8e930bcc2de6d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80110"/>
            <a:ext cx="4194810" cy="2057400"/>
          </a:xfrm>
          <a:prstGeom prst="roundRect">
            <a:avLst>
              <a:gd name="adj" fmla="val 6667"/>
            </a:avLst>
          </a:prstGeom>
        </p:spPr>
      </p:pic>
      <p:pic>
        <p:nvPicPr>
          <p:cNvPr id="3" name="17010ab2-ca5e-40c6-b578-3a6b491d4d7a" descr="/home/forge/chalkie-production-workers-3/releases/77350765/backend/storage/app/render-specs/98763aff-a552-4c5e-bd0c-bd90419c524e/img_73c76137f72e1a45a1d9f284af38a53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010" y="880110"/>
            <a:ext cx="419481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4" name="1496d765-1dd4-442d-9417-fc272e7ad230"/>
          <p:cNvSpPr/>
          <p:nvPr/>
        </p:nvSpPr>
        <p:spPr>
          <a:xfrm>
            <a:off x="285750" y="20574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Inspiring Project Homework</a:t>
            </a:r>
            <a:endParaRPr lang="en-US" sz="3240" dirty="0"/>
          </a:p>
        </p:txBody>
      </p:sp>
      <p:sp>
        <p:nvSpPr>
          <p:cNvPr id="5" name="84f75fa8-fd43-4976-9825-fbacb26d9818"/>
          <p:cNvSpPr/>
          <p:nvPr/>
        </p:nvSpPr>
        <p:spPr>
          <a:xfrm>
            <a:off x="285750" y="3074670"/>
            <a:ext cx="419481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Creative Freedom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Set mid-term, projects let children express learning through models, posters, or creative bakes.</a:t>
            </a:r>
            <a:endParaRPr lang="en-US" sz="2160" dirty="0"/>
          </a:p>
        </p:txBody>
      </p:sp>
      <p:sp>
        <p:nvSpPr>
          <p:cNvPr id="6" name="94e8e6b7-969f-4a77-9c5e-6d6b22d14c10"/>
          <p:cNvSpPr/>
          <p:nvPr/>
        </p:nvSpPr>
        <p:spPr>
          <a:xfrm>
            <a:off x="4652010" y="3074670"/>
            <a:ext cx="419481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Celebrating Outcomes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Projects are showcased at term-end, building pupil pride, confidence, and public speaking skills.</a:t>
            </a:r>
            <a:endParaRPr lang="en-US" sz="216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025a4d7-22a5-4454-845f-bdb988c269cf" descr="/home/forge/chalkie-production-workers-3/releases/77350765/backend/storage/app/render-specs/98763aff-a552-4c5e-bd0c-bd90419c524e/img_9fdee03a8ada0371bf9019b7e14fa1b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df09b7c6-2b1c-41c4-b786-1268dbedea6b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Mathematics Calculation Policy</a:t>
            </a:r>
            <a:endParaRPr lang="en-US" sz="3240" dirty="0"/>
          </a:p>
        </p:txBody>
      </p:sp>
      <p:sp>
        <p:nvSpPr>
          <p:cNvPr id="4" name="e0e8973c-8f2d-4e6f-8dc9-12f106fc4a50"/>
          <p:cNvSpPr/>
          <p:nvPr/>
        </p:nvSpPr>
        <p:spPr>
          <a:xfrm>
            <a:off x="285750" y="845820"/>
            <a:ext cx="4572000" cy="2779776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Transparent Pedagogical Approaches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provide complete transparency regarding our formal methods for addition, subtraction, multiplication, and division.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Access our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Maths Calculation Policy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via the school website's Teaching &amp; Learning portal.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Video demonstrations show the precise step-by-step methods taught in class.</a:t>
            </a:r>
          </a:p>
          <a:p>
            <a:pPr marL="16002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</a:pPr>
            <a:r>
              <a:rPr lang="en-GB" sz="2400">
                <a:hlinkClick r:id="rId5"/>
              </a:rPr>
              <a:t>Mathematics </a:t>
            </a:r>
            <a:r>
              <a:rPr lang="en-GB" sz="2400" dirty="0">
                <a:hlinkClick r:id="rId5"/>
              </a:rPr>
              <a:t>Calculation Policies | Grange Junior School</a:t>
            </a:r>
            <a:endParaRPr lang="en-US" sz="216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d738776-a4bc-4707-8fc9-fa647e93a7d5" descr="/home/forge/chalkie-production-workers-3/releases/77350765/backend/storage/app/render-specs/98763aff-a552-4c5e-bd0c-bd90419c524e/img_9068141d04e62b607d9302ea07dcdf5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f4883cc0-5836-41ac-8297-ac9ce9a3792c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Spelling Strategies and Phonics</a:t>
            </a:r>
            <a:endParaRPr lang="en-US" sz="3240" dirty="0"/>
          </a:p>
        </p:txBody>
      </p:sp>
      <p:sp>
        <p:nvSpPr>
          <p:cNvPr id="4" name="6d828cda-06dd-4135-8401-92e97a80d474"/>
          <p:cNvSpPr/>
          <p:nvPr/>
        </p:nvSpPr>
        <p:spPr>
          <a:xfrm>
            <a:off x="4286250" y="845820"/>
            <a:ext cx="4572000" cy="859536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Structured Language Progression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Weekly tests focus either on targeted national spelling rules or the statutory 100 High Frequency Words.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New word lists are issued weekly, giving children seven days to practise.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Pupils needing structured phonetic support access Read Write Inc sessions four times weekly.</a:t>
            </a:r>
            <a:endParaRPr lang="en-US" sz="216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e84e383-718d-4859-879c-70b99bc62b6c" descr="/home/forge/chalkie-production-workers-3/releases/77350765/backend/storage/app/render-specs/98763aff-a552-4c5e-bd0c-bd90419c524e/img_711c7862b38453ad306aecf6046a7a7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cfc0cdf0-61f0-47f4-b4df-3cea7de3aa05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Reading Journals and Independence</a:t>
            </a:r>
            <a:endParaRPr lang="en-US" sz="3240" dirty="0"/>
          </a:p>
        </p:txBody>
      </p:sp>
      <p:sp>
        <p:nvSpPr>
          <p:cNvPr id="4" name="e71c4cdf-62e5-4db0-a9cf-4b96db96bc4a"/>
          <p:cNvSpPr/>
          <p:nvPr/>
        </p:nvSpPr>
        <p:spPr>
          <a:xfrm>
            <a:off x="285750" y="845820"/>
            <a:ext cx="457200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Fostering Ownership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Books match reading levels. We check comprehension before changing texts.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Parents log home reading in the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Reading Journal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Journal notes provide helpful question stems.</a:t>
            </a:r>
            <a:endParaRPr lang="en-US" sz="2160" dirty="0"/>
          </a:p>
        </p:txBody>
      </p:sp>
      <p:sp>
        <p:nvSpPr>
          <p:cNvPr id="5" name="9eb65bf5-3842-44a5-849d-f78fb81dc325_card"/>
          <p:cNvSpPr/>
          <p:nvPr/>
        </p:nvSpPr>
        <p:spPr>
          <a:xfrm>
            <a:off x="285750" y="3543300"/>
            <a:ext cx="4572000" cy="1266444"/>
          </a:xfrm>
          <a:prstGeom prst="roundRect">
            <a:avLst>
              <a:gd name="adj" fmla="val 7220"/>
            </a:avLst>
          </a:prstGeom>
          <a:solidFill>
            <a:srgbClr val="E6F1FB"/>
          </a:solidFill>
          <a:ln w="11430">
            <a:solidFill>
              <a:srgbClr val="0B2F50">
                <a:alpha val="20000"/>
              </a:srgbClr>
            </a:solidFill>
            <a:prstDash val="solid"/>
          </a:ln>
        </p:spPr>
      </p:sp>
      <p:sp>
        <p:nvSpPr>
          <p:cNvPr id="6" name="9eb65bf5-3842-44a5-849d-f78fb81dc325_emoji"/>
          <p:cNvSpPr/>
          <p:nvPr/>
        </p:nvSpPr>
        <p:spPr>
          <a:xfrm>
            <a:off x="400050" y="369189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🧠</a:t>
            </a:r>
            <a:endParaRPr lang="en-US" sz="2160" dirty="0"/>
          </a:p>
        </p:txBody>
      </p:sp>
      <p:sp>
        <p:nvSpPr>
          <p:cNvPr id="7" name="9eb65bf5-3842-44a5-849d-f78fb81dc325_text"/>
          <p:cNvSpPr/>
          <p:nvPr/>
        </p:nvSpPr>
        <p:spPr>
          <a:xfrm>
            <a:off x="765810" y="3657600"/>
            <a:ext cx="3977640" cy="1037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Remember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Pupils must tell teachers when they need a new book.</a:t>
            </a:r>
            <a:endParaRPr lang="en-US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16e2d6d-6140-4543-81f2-d34e400f464a" descr="/home/forge/chalkie-production-workers-3/releases/77350765/backend/storage/app/render-specs/98763aff-a552-4c5e-bd0c-bd90419c524e/img_44e167e198d08ee7a6fed4111bd9186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438f1b61-4a52-44ca-8492-fab6cea2a730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The Listen 2 Me Music Programme</a:t>
            </a:r>
            <a:endParaRPr lang="en-US" sz="3240" dirty="0"/>
          </a:p>
        </p:txBody>
      </p:sp>
      <p:sp>
        <p:nvSpPr>
          <p:cNvPr id="4" name="31711c88-50e6-4966-8973-da6c12b27929"/>
          <p:cNvSpPr/>
          <p:nvPr/>
        </p:nvSpPr>
        <p:spPr>
          <a:xfrm>
            <a:off x="285750" y="845820"/>
            <a:ext cx="4572000" cy="185166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Run with the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Hampshire Music Service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, all Year 4 pupils receive weekly, one-hour instrument tuition. Pupils discover three distinct instruments throughout the academic year.</a:t>
            </a:r>
            <a:endParaRPr lang="en-US" sz="1980" dirty="0"/>
          </a:p>
        </p:txBody>
      </p:sp>
      <p:sp>
        <p:nvSpPr>
          <p:cNvPr id="5" name="34f1e5f5-fa6d-4abd-accf-c549d5635ef9_card"/>
          <p:cNvSpPr/>
          <p:nvPr/>
        </p:nvSpPr>
        <p:spPr>
          <a:xfrm>
            <a:off x="285750" y="2651760"/>
            <a:ext cx="4572000" cy="1869948"/>
          </a:xfrm>
          <a:prstGeom prst="roundRect">
            <a:avLst>
              <a:gd name="adj" fmla="val 4890"/>
            </a:avLst>
          </a:prstGeom>
          <a:solidFill>
            <a:srgbClr val="EEEDFE"/>
          </a:solidFill>
          <a:ln w="11430">
            <a:solidFill>
              <a:srgbClr val="08044D">
                <a:alpha val="20000"/>
              </a:srgbClr>
            </a:solidFill>
            <a:prstDash val="solid"/>
          </a:ln>
        </p:spPr>
      </p:sp>
      <p:sp>
        <p:nvSpPr>
          <p:cNvPr id="6" name="34f1e5f5-fa6d-4abd-accf-c549d5635ef9_emoji"/>
          <p:cNvSpPr/>
          <p:nvPr/>
        </p:nvSpPr>
        <p:spPr>
          <a:xfrm>
            <a:off x="400050" y="280035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🤯</a:t>
            </a:r>
            <a:endParaRPr lang="en-US" sz="2160" dirty="0"/>
          </a:p>
        </p:txBody>
      </p:sp>
      <p:sp>
        <p:nvSpPr>
          <p:cNvPr id="7" name="34f1e5f5-fa6d-4abd-accf-c549d5635ef9_text"/>
          <p:cNvSpPr/>
          <p:nvPr/>
        </p:nvSpPr>
        <p:spPr>
          <a:xfrm>
            <a:off x="765810" y="2766060"/>
            <a:ext cx="3977640" cy="16413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08044D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Fun fact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8044D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Rotation features Ukulele in Autumn, a surprise in Spring, and African Percussion in Summer, ending with termly concerts.</a:t>
            </a:r>
            <a:endParaRPr lang="en-US" sz="1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5846d7e-cb13-46f2-b765-08cbe4d285ac" descr="/home/forge/chalkie-production-workers-3/releases/77350765/backend/storage/app/render-specs/98763aff-a552-4c5e-bd0c-bd90419c524e/img_012c95fe6aa1dd07a7e9fc828fc7936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363ddf6c-6447-4802-806a-5b53fddd75af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Home-School Communication Hub</a:t>
            </a:r>
            <a:endParaRPr lang="en-US" sz="3240" dirty="0"/>
          </a:p>
        </p:txBody>
      </p:sp>
      <p:sp>
        <p:nvSpPr>
          <p:cNvPr id="4" name="8bfc2c7f-8876-4f71-8899-5ec39672882c"/>
          <p:cNvSpPr/>
          <p:nvPr/>
        </p:nvSpPr>
        <p:spPr>
          <a:xfrm>
            <a:off x="285750" y="845820"/>
            <a:ext cx="4572000" cy="2395728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Official Parents Facebook Forum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Our official closed Facebook group provides a secure digital community where parents share timely school reminders and collaborative updates.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To join, complete and return the standard parent </a:t>
            </a: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Code of Conduct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form to the school office.</a:t>
            </a:r>
            <a:endParaRPr lang="en-US" sz="216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935ee73d-0619-4627-b4d3-250e94b9b99b" descr="/home/forge/chalkie-production-workers-3/releases/77350765/backend/storage/app/render-specs/98763aff-a552-4c5e-bd0c-bd90419c524e/img_843864457f23a52dc9e9cc573de398b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45820"/>
            <a:ext cx="3829050" cy="4011930"/>
          </a:xfrm>
          <a:prstGeom prst="roundRect">
            <a:avLst>
              <a:gd name="adj" fmla="val 3582"/>
            </a:avLst>
          </a:prstGeom>
        </p:spPr>
      </p:pic>
      <p:sp>
        <p:nvSpPr>
          <p:cNvPr id="3" name="444b11d5-2c91-4e4f-9c0c-26c0e09a1bb9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The Empowerment Approach</a:t>
            </a:r>
            <a:endParaRPr lang="en-US" sz="3240" dirty="0"/>
          </a:p>
        </p:txBody>
      </p:sp>
      <p:sp>
        <p:nvSpPr>
          <p:cNvPr id="4" name="f672f5f6-adb1-440e-bf90-8459f7fdbae4"/>
          <p:cNvSpPr/>
          <p:nvPr/>
        </p:nvSpPr>
        <p:spPr>
          <a:xfrm>
            <a:off x="4286250" y="845820"/>
            <a:ext cx="457200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Curious, Not Furious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We prioritise emotional insight over punishment. We identify the unmet needs driving behaviour: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Was the classroom overwhelming?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Was the child tired, hungry, or confused?</a:t>
            </a:r>
            <a:endParaRPr lang="en-US" sz="2160" dirty="0"/>
          </a:p>
        </p:txBody>
      </p:sp>
      <p:sp>
        <p:nvSpPr>
          <p:cNvPr id="5" name="5f75d692-a8ec-42bd-9d20-5ac718335ec6_card"/>
          <p:cNvSpPr/>
          <p:nvPr/>
        </p:nvSpPr>
        <p:spPr>
          <a:xfrm>
            <a:off x="4286250" y="3543300"/>
            <a:ext cx="4572000" cy="964692"/>
          </a:xfrm>
          <a:prstGeom prst="roundRect">
            <a:avLst>
              <a:gd name="adj" fmla="val 9479"/>
            </a:avLst>
          </a:prstGeom>
          <a:solidFill>
            <a:srgbClr val="E6F1FB"/>
          </a:solidFill>
          <a:ln w="11430">
            <a:solidFill>
              <a:srgbClr val="0B2F50">
                <a:alpha val="20000"/>
              </a:srgbClr>
            </a:solidFill>
            <a:prstDash val="solid"/>
          </a:ln>
        </p:spPr>
      </p:sp>
      <p:sp>
        <p:nvSpPr>
          <p:cNvPr id="6" name="5f75d692-a8ec-42bd-9d20-5ac718335ec6_emoji"/>
          <p:cNvSpPr/>
          <p:nvPr/>
        </p:nvSpPr>
        <p:spPr>
          <a:xfrm>
            <a:off x="4400550" y="3691890"/>
            <a:ext cx="365760" cy="4114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2160" dirty="0">
                <a:solidFill>
                  <a:srgbClr val="000000"/>
                </a:solidFill>
              </a:rPr>
              <a:t>🧠</a:t>
            </a:r>
            <a:endParaRPr lang="en-US" sz="2160" dirty="0"/>
          </a:p>
        </p:txBody>
      </p:sp>
      <p:sp>
        <p:nvSpPr>
          <p:cNvPr id="7" name="5f75d692-a8ec-42bd-9d20-5ac718335ec6_text"/>
          <p:cNvSpPr/>
          <p:nvPr/>
        </p:nvSpPr>
        <p:spPr>
          <a:xfrm>
            <a:off x="4766310" y="3657600"/>
            <a:ext cx="3977640" cy="7360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b="1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Remember</a:t>
            </a:r>
            <a:endParaRPr lang="en-US" sz="180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B2F50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Golden Rule: 'Good for all!'</a:t>
            </a:r>
            <a:endParaRPr lang="en-US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3d05d0a-3547-4d08-abb8-764c8323494a" descr="/home/forge/chalkie-production-workers-3/releases/77350765/backend/storage/app/render-specs/98763aff-a552-4c5e-bd0c-bd90419c524e/img_b823073bc6e9d0fe4121bb3ea5750c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880110"/>
            <a:ext cx="4194810" cy="2057400"/>
          </a:xfrm>
          <a:prstGeom prst="roundRect">
            <a:avLst>
              <a:gd name="adj" fmla="val 6667"/>
            </a:avLst>
          </a:prstGeom>
        </p:spPr>
      </p:pic>
      <p:pic>
        <p:nvPicPr>
          <p:cNvPr id="3" name="d499df6d-0db9-4cb4-ba7a-48a3f6b9bbcd" descr="/home/forge/chalkie-production-workers-3/releases/77350765/backend/storage/app/render-specs/98763aff-a552-4c5e-bd0c-bd90419c524e/img_cd75ef15bfd91c6265af5e86b7690f6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2010" y="880110"/>
            <a:ext cx="4194810" cy="2057400"/>
          </a:xfrm>
          <a:prstGeom prst="roundRect">
            <a:avLst>
              <a:gd name="adj" fmla="val 6667"/>
            </a:avLst>
          </a:prstGeom>
        </p:spPr>
      </p:pic>
      <p:sp>
        <p:nvSpPr>
          <p:cNvPr id="4" name="825660ff-a303-41be-8f3d-fde31200de1a"/>
          <p:cNvSpPr/>
          <p:nvPr/>
        </p:nvSpPr>
        <p:spPr>
          <a:xfrm>
            <a:off x="285750" y="20574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Emotional Regulation: Hold Your Prickle</a:t>
            </a:r>
            <a:endParaRPr lang="en-US" sz="3240" dirty="0"/>
          </a:p>
        </p:txBody>
      </p:sp>
      <p:sp>
        <p:nvSpPr>
          <p:cNvPr id="5" name="aab3c4aa-c9e9-47dc-b308-6a7f2bf93f70"/>
          <p:cNvSpPr/>
          <p:nvPr/>
        </p:nvSpPr>
        <p:spPr>
          <a:xfrm>
            <a:off x="285750" y="3074670"/>
            <a:ext cx="4194810" cy="162763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Unpleasant Sensations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Represented by spiky blue spheres. Pupils learn to verbalise internal discomfort before reacting.</a:t>
            </a:r>
            <a:endParaRPr lang="en-US" sz="2160" dirty="0"/>
          </a:p>
        </p:txBody>
      </p:sp>
      <p:sp>
        <p:nvSpPr>
          <p:cNvPr id="6" name="311582c3-5cbe-4223-9294-f3cf26ef7edb"/>
          <p:cNvSpPr/>
          <p:nvPr/>
        </p:nvSpPr>
        <p:spPr>
          <a:xfrm>
            <a:off x="4652010" y="3074670"/>
            <a:ext cx="419481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Pleasant States</a:t>
            </a:r>
            <a:endParaRPr lang="en-US" sz="2160" dirty="0"/>
          </a:p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Represented by warm yellow spheres. Pupils master self-regulation strategies to navigate emotions back to baseline.</a:t>
            </a:r>
            <a:endParaRPr lang="en-US" sz="216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f14d8e0-2776-4feb-aa9c-b15902f40e02"/>
          <p:cNvSpPr/>
          <p:nvPr/>
        </p:nvSpPr>
        <p:spPr>
          <a:xfrm>
            <a:off x="171450" y="960120"/>
            <a:ext cx="2937510" cy="400050"/>
          </a:xfrm>
          <a:prstGeom prst="chevron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3" name="0cf79391-088a-4a70-8f1e-5a4a6914fca1"/>
          <p:cNvSpPr/>
          <p:nvPr/>
        </p:nvSpPr>
        <p:spPr>
          <a:xfrm>
            <a:off x="3108960" y="960120"/>
            <a:ext cx="2937510" cy="400050"/>
          </a:xfrm>
          <a:prstGeom prst="chevron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4" name="84e59fd8-8638-4697-a4ee-f66d3b77f597"/>
          <p:cNvSpPr/>
          <p:nvPr/>
        </p:nvSpPr>
        <p:spPr>
          <a:xfrm>
            <a:off x="6035040" y="960120"/>
            <a:ext cx="2937510" cy="400050"/>
          </a:xfrm>
          <a:prstGeom prst="chevron">
            <a:avLst/>
          </a:prstGeom>
          <a:solidFill>
            <a:srgbClr val="FFFFFF"/>
          </a:solidFill>
          <a:ln w="22860">
            <a:solidFill>
              <a:srgbClr val="2C6E49"/>
            </a:solidFill>
            <a:prstDash val="solid"/>
          </a:ln>
        </p:spPr>
      </p:sp>
      <p:sp>
        <p:nvSpPr>
          <p:cNvPr id="5" name="3af7b0ea-2413-400c-b1e7-df820cc1d657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Prep4Best: Proactive Success</a:t>
            </a:r>
            <a:endParaRPr lang="en-US" sz="3240" dirty="0"/>
          </a:p>
        </p:txBody>
      </p:sp>
      <p:sp>
        <p:nvSpPr>
          <p:cNvPr id="6" name="edc52ecf-9732-4e7e-950a-5c84759d3b87"/>
          <p:cNvSpPr/>
          <p:nvPr/>
        </p:nvSpPr>
        <p:spPr>
          <a:xfrm>
            <a:off x="285750" y="1417320"/>
            <a:ext cx="270891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1. Predict</a:t>
            </a:r>
            <a:endParaRPr lang="en-US" sz="216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Anticipate emotional, learning, and physical needs before transitions.</a:t>
            </a:r>
            <a:endParaRPr lang="en-US" sz="2160" dirty="0"/>
          </a:p>
        </p:txBody>
      </p:sp>
      <p:sp>
        <p:nvSpPr>
          <p:cNvPr id="7" name="55bf9db5-7b7b-47d4-9d80-f15fdd79666d"/>
          <p:cNvSpPr/>
          <p:nvPr/>
        </p:nvSpPr>
        <p:spPr>
          <a:xfrm>
            <a:off x="3223260" y="1417320"/>
            <a:ext cx="270891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2. Prevent</a:t>
            </a:r>
            <a:endParaRPr lang="en-US" sz="216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Identify potential barriers and put calming supports in place early.</a:t>
            </a:r>
            <a:endParaRPr lang="en-US" sz="2160" dirty="0"/>
          </a:p>
        </p:txBody>
      </p:sp>
      <p:sp>
        <p:nvSpPr>
          <p:cNvPr id="8" name="334a6b83-0b43-4898-940e-3b74ac2748a3"/>
          <p:cNvSpPr/>
          <p:nvPr/>
        </p:nvSpPr>
        <p:spPr>
          <a:xfrm>
            <a:off x="6149340" y="1417320"/>
            <a:ext cx="270891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ctr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3. Plan to Succeed</a:t>
            </a:r>
            <a:endParaRPr lang="en-US" sz="2160" dirty="0"/>
          </a:p>
          <a:p>
            <a:pPr marL="0" indent="0" algn="ctr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Select actionable scaffolds and resources to empower confident task mastery.</a:t>
            </a:r>
            <a:endParaRPr lang="en-US" sz="216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866fad83-17c6-435d-8a47-43013fae19b8" descr="/home/forge/chalkie-production-workers-3/releases/77350765/backend/storage/app/render-specs/98763aff-a552-4c5e-bd0c-bd90419c524e/img_68526e1d49afc6be93cb933a6b51e2e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3780" y="457200"/>
            <a:ext cx="1371600" cy="4572000"/>
          </a:xfrm>
          <a:prstGeom prst="roundRect">
            <a:avLst>
              <a:gd name="adj" fmla="val 10000"/>
            </a:avLst>
          </a:prstGeom>
        </p:spPr>
      </p:pic>
      <p:sp>
        <p:nvSpPr>
          <p:cNvPr id="3" name="e9eabf2a-dc8b-41fd-85de-f5342f456edb"/>
          <p:cNvSpPr/>
          <p:nvPr/>
        </p:nvSpPr>
        <p:spPr>
          <a:xfrm>
            <a:off x="285750" y="171450"/>
            <a:ext cx="8572500" cy="667512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3888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3240" b="1" dirty="0">
                <a:solidFill>
                  <a:srgbClr val="D90368"/>
                </a:solidFill>
                <a:latin typeface="Livvic" pitchFamily="34" charset="0"/>
                <a:ea typeface="Livvic" pitchFamily="34" charset="-122"/>
                <a:cs typeface="Livvic" pitchFamily="34" charset="-120"/>
              </a:rPr>
              <a:t>Restorative Behaviour Management</a:t>
            </a:r>
            <a:endParaRPr lang="en-US" sz="3240" dirty="0"/>
          </a:p>
        </p:txBody>
      </p:sp>
      <p:sp>
        <p:nvSpPr>
          <p:cNvPr id="4" name="02bbd31f-1bc4-4b05-97f6-ffb144a2daa8"/>
          <p:cNvSpPr/>
          <p:nvPr/>
        </p:nvSpPr>
        <p:spPr>
          <a:xfrm>
            <a:off x="285750" y="845820"/>
            <a:ext cx="4572000" cy="201168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592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en-US" sz="216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Tree of Respect</a:t>
            </a:r>
            <a:endParaRPr lang="en-US" sz="2160" dirty="0"/>
          </a:p>
          <a:p>
            <a:pPr marL="0" indent="0" algn="l">
              <a:lnSpc>
                <a:spcPts val="2376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Every child begins each morning on the fresh baseline of our Tree of Respect.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Celebration: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Exceptional effort earns house points and school certificates.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Support: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Initial difficulties prompt a supportive verbal check-in.</a:t>
            </a:r>
            <a:endParaRPr lang="en-US" sz="2160" dirty="0"/>
          </a:p>
          <a:p>
            <a:pPr marL="228600" indent="-68580" algn="l">
              <a:lnSpc>
                <a:spcPts val="2376"/>
              </a:lnSpc>
              <a:spcBef>
                <a:spcPts val="225"/>
              </a:spcBef>
              <a:spcAft>
                <a:spcPts val="225"/>
              </a:spcAft>
              <a:buSzPct val="100000"/>
              <a:buChar char="•"/>
            </a:pPr>
            <a:r>
              <a:rPr lang="en-US" sz="1980" b="1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Consequences:</a:t>
            </a:r>
            <a:r>
              <a:rPr lang="en-US" sz="198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 Scaled logically as natural, educational, or protective adjustments.</a:t>
            </a:r>
            <a:endParaRPr lang="en-US" sz="2160" dirty="0"/>
          </a:p>
        </p:txBody>
      </p:sp>
      <p:sp>
        <p:nvSpPr>
          <p:cNvPr id="5" name="95dd4f13-d8a2-46eb-b136-816147c7e6a4"/>
          <p:cNvSpPr/>
          <p:nvPr/>
        </p:nvSpPr>
        <p:spPr>
          <a:xfrm>
            <a:off x="1143000" y="571500"/>
            <a:ext cx="6858000" cy="571500"/>
          </a:xfrm>
          <a:prstGeom prst="rect">
            <a:avLst/>
          </a:prstGeom>
          <a:noFill/>
          <a:ln/>
        </p:spPr>
        <p:txBody>
          <a:bodyPr wrap="square" lIns="45720" tIns="45720" rIns="45720" bIns="45720" rtlCol="0" anchor="t"/>
          <a:lstStyle/>
          <a:p>
            <a:pPr marL="0" indent="0" algn="l">
              <a:lnSpc>
                <a:spcPts val="2160"/>
              </a:lnSpc>
              <a:spcBef>
                <a:spcPts val="360"/>
              </a:spcBef>
              <a:spcAft>
                <a:spcPts val="360"/>
              </a:spcAft>
              <a:buNone/>
            </a:pPr>
            <a:r>
              <a:rPr lang="en-US" sz="1800" dirty="0">
                <a:solidFill>
                  <a:srgbClr val="040F0F"/>
                </a:solidFill>
                <a:latin typeface="Comic Neue" pitchFamily="34" charset="0"/>
                <a:ea typeface="Comic Neue" pitchFamily="34" charset="-122"/>
                <a:cs typeface="Comic Neue" pitchFamily="34" charset="-120"/>
              </a:rPr>
              <a:t> 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1023</Words>
  <Application>Microsoft Office PowerPoint</Application>
  <PresentationFormat>On-screen Show (16:9)</PresentationFormat>
  <Paragraphs>150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Arial</vt:lpstr>
      <vt:lpstr>Livvic</vt:lpstr>
      <vt:lpstr>Comic Neue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Parent Information Evening</dc:title>
  <dc:subject>PptxGenJS Presentation</dc:subject>
  <dc:creator>PptxGenJS</dc:creator>
  <cp:lastModifiedBy>Jaime Hill</cp:lastModifiedBy>
  <cp:revision>6</cp:revision>
  <dcterms:created xsi:type="dcterms:W3CDTF">2026-09-10T07:27:10Z</dcterms:created>
  <dcterms:modified xsi:type="dcterms:W3CDTF">2026-09-17T14:06:40Z</dcterms:modified>
</cp:coreProperties>
</file>